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chivo Black" charset="1" panose="020B0A03020202020B04"/>
      <p:regular r:id="rId20"/>
    </p:embeddedFont>
    <p:embeddedFont>
      <p:font typeface="Montserrat Classic Bold" charset="1" panose="00000800000000000000"/>
      <p:regular r:id="rId21"/>
    </p:embeddedFont>
    <p:embeddedFont>
      <p:font typeface="Montserrat Light Bold" charset="1" panose="00000800000000000000"/>
      <p:regular r:id="rId22"/>
    </p:embeddedFont>
    <p:embeddedFont>
      <p:font typeface="Montserrat Light" charset="1" panose="00000400000000000000"/>
      <p:regular r:id="rId23"/>
    </p:embeddedFont>
    <p:embeddedFont>
      <p:font typeface="Montserrat Classic" charset="1" panose="00000500000000000000"/>
      <p:regular r:id="rId24"/>
    </p:embeddedFont>
    <p:embeddedFont>
      <p:font typeface="Arial" charset="1" panose="020B0502020202020204"/>
      <p:regular r:id="rId25"/>
    </p:embeddedFont>
    <p:embeddedFont>
      <p:font typeface="Arial Italics" charset="1" panose="020B0502020202090204"/>
      <p:regular r:id="rId26"/>
    </p:embeddedFont>
    <p:embeddedFont>
      <p:font typeface="Open Sauce" charset="1" panose="000005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Canva Sans Bold" charset="1" panose="020B0803030501040103"/>
      <p:regular r:id="rId30"/>
    </p:embeddedFont>
    <p:embeddedFont>
      <p:font typeface="Open Sauce Bold Italics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2" Target="../media/image10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https://www.grupoimd.com.co/blog/escacez-radiologos-mundial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544" y="0"/>
            <a:ext cx="15675429" cy="10287000"/>
          </a:xfrm>
          <a:custGeom>
            <a:avLst/>
            <a:gdLst/>
            <a:ahLst/>
            <a:cxnLst/>
            <a:rect r="r" b="b" t="t" l="l"/>
            <a:pathLst>
              <a:path h="10287000" w="15675429">
                <a:moveTo>
                  <a:pt x="0" y="0"/>
                </a:moveTo>
                <a:lnTo>
                  <a:pt x="15675428" y="0"/>
                </a:lnTo>
                <a:lnTo>
                  <a:pt x="156754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60907" y="-113373"/>
            <a:ext cx="10092933" cy="12067777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57718" t="0" r="-5771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412577" y="3203424"/>
            <a:ext cx="9904959" cy="4181864"/>
            <a:chOff x="0" y="0"/>
            <a:chExt cx="2608713" cy="11013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8713" cy="1101396"/>
            </a:xfrm>
            <a:custGeom>
              <a:avLst/>
              <a:gdLst/>
              <a:ahLst/>
              <a:cxnLst/>
              <a:rect r="r" b="b" t="t" l="l"/>
              <a:pathLst>
                <a:path h="1101396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1101396"/>
                  </a:lnTo>
                  <a:lnTo>
                    <a:pt x="0" y="11013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08713" cy="1120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363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71449" y="3483795"/>
            <a:ext cx="7818517" cy="121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486" spc="48">
                <a:solidFill>
                  <a:srgbClr val="4E5A5A"/>
                </a:solidFill>
                <a:latin typeface="Archivo Black"/>
                <a:ea typeface="Archivo Black"/>
                <a:cs typeface="Archivo Black"/>
                <a:sym typeface="Archivo Black"/>
              </a:rPr>
              <a:t>KERASCAN: DETECTAMOS LO QUE KERAS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1499" y="5877950"/>
            <a:ext cx="9876215" cy="89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b="true" sz="2653" spc="140">
                <a:solidFill>
                  <a:srgbClr val="2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MÁS VALE HUESO DETECTADO QUE CIENTO DÍAS CON DOLOR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1449" y="4447150"/>
            <a:ext cx="9597646" cy="125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26"/>
              </a:lnSpc>
              <a:spcBef>
                <a:spcPct val="0"/>
              </a:spcBef>
            </a:pPr>
            <a:r>
              <a:rPr lang="en-US" sz="7410" spc="726">
                <a:solidFill>
                  <a:srgbClr val="2D3434"/>
                </a:solidFill>
                <a:latin typeface="Archivo Black"/>
                <a:ea typeface="Archivo Black"/>
                <a:cs typeface="Archivo Black"/>
                <a:sym typeface="Archivo Black"/>
              </a:rPr>
              <a:t>radiograf IA©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5228" y="3699913"/>
            <a:ext cx="3235588" cy="1432874"/>
            <a:chOff x="0" y="0"/>
            <a:chExt cx="5218944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18865" cy="2311146"/>
            </a:xfrm>
            <a:custGeom>
              <a:avLst/>
              <a:gdLst/>
              <a:ahLst/>
              <a:cxnLst/>
              <a:rect r="r" b="b" t="t" l="l"/>
              <a:pathLst>
                <a:path h="2311146" w="5218865">
                  <a:moveTo>
                    <a:pt x="5218865" y="1243076"/>
                  </a:moveTo>
                  <a:cubicBezTo>
                    <a:pt x="3993624" y="1031875"/>
                    <a:pt x="3993624" y="1031875"/>
                    <a:pt x="3993624" y="1031875"/>
                  </a:cubicBezTo>
                  <a:cubicBezTo>
                    <a:pt x="4159986" y="905129"/>
                    <a:pt x="4159986" y="905129"/>
                    <a:pt x="4159986" y="905129"/>
                  </a:cubicBezTo>
                  <a:cubicBezTo>
                    <a:pt x="3713806" y="573278"/>
                    <a:pt x="3123734" y="374142"/>
                    <a:pt x="2465779" y="374142"/>
                  </a:cubicBezTo>
                  <a:cubicBezTo>
                    <a:pt x="1111783" y="374142"/>
                    <a:pt x="15138" y="1237107"/>
                    <a:pt x="0" y="2311146"/>
                  </a:cubicBezTo>
                  <a:cubicBezTo>
                    <a:pt x="15138" y="1031875"/>
                    <a:pt x="1323719" y="0"/>
                    <a:pt x="2927096" y="0"/>
                  </a:cubicBezTo>
                  <a:cubicBezTo>
                    <a:pt x="3592700" y="0"/>
                    <a:pt x="4205400" y="175006"/>
                    <a:pt x="4696994" y="476758"/>
                  </a:cubicBezTo>
                  <a:cubicBezTo>
                    <a:pt x="4825590" y="374142"/>
                    <a:pt x="4825590" y="374142"/>
                    <a:pt x="4825590" y="374142"/>
                  </a:cubicBezTo>
                  <a:lnTo>
                    <a:pt x="5218865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76109" y="4098975"/>
            <a:ext cx="2087711" cy="20890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036342" y="4089378"/>
            <a:ext cx="2088157" cy="2086818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974266" y="5212968"/>
            <a:ext cx="3281057" cy="1431089"/>
            <a:chOff x="0" y="0"/>
            <a:chExt cx="5292285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92346" cy="2308352"/>
            </a:xfrm>
            <a:custGeom>
              <a:avLst/>
              <a:gdLst/>
              <a:ahLst/>
              <a:cxnLst/>
              <a:rect r="r" b="b" t="t" l="l"/>
              <a:pathLst>
                <a:path h="2308352" w="5292346">
                  <a:moveTo>
                    <a:pt x="5292346" y="1066800"/>
                  </a:moveTo>
                  <a:cubicBezTo>
                    <a:pt x="4051676" y="1271778"/>
                    <a:pt x="4051676" y="1271778"/>
                    <a:pt x="4051676" y="1271778"/>
                  </a:cubicBezTo>
                  <a:cubicBezTo>
                    <a:pt x="4212529" y="1404366"/>
                    <a:pt x="4212529" y="1404366"/>
                    <a:pt x="4212529" y="1404366"/>
                  </a:cubicBezTo>
                  <a:cubicBezTo>
                    <a:pt x="3768366" y="1735836"/>
                    <a:pt x="3163188" y="1934718"/>
                    <a:pt x="2504607" y="1934718"/>
                  </a:cubicBezTo>
                  <a:cubicBezTo>
                    <a:pt x="1133559" y="1934591"/>
                    <a:pt x="22910" y="1072769"/>
                    <a:pt x="0" y="0"/>
                  </a:cubicBezTo>
                  <a:cubicBezTo>
                    <a:pt x="22910" y="1277747"/>
                    <a:pt x="1347977" y="2308352"/>
                    <a:pt x="2971680" y="2308352"/>
                  </a:cubicBezTo>
                  <a:cubicBezTo>
                    <a:pt x="3645588" y="2308352"/>
                    <a:pt x="4266093" y="2133600"/>
                    <a:pt x="4763820" y="1832229"/>
                  </a:cubicBezTo>
                  <a:cubicBezTo>
                    <a:pt x="4894020" y="1934718"/>
                    <a:pt x="4894020" y="1934718"/>
                    <a:pt x="4894020" y="1934718"/>
                  </a:cubicBezTo>
                  <a:lnTo>
                    <a:pt x="5292346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85045" y="4169559"/>
            <a:ext cx="2088157" cy="2086818"/>
            <a:chOff x="0" y="0"/>
            <a:chExt cx="3368160" cy="336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917296" y="4137075"/>
            <a:ext cx="2087711" cy="2089050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208933" y="4014613"/>
            <a:ext cx="2088157" cy="2086818"/>
            <a:chOff x="0" y="0"/>
            <a:chExt cx="3368160" cy="336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050358" y="4560578"/>
            <a:ext cx="1339213" cy="1144418"/>
          </a:xfrm>
          <a:custGeom>
            <a:avLst/>
            <a:gdLst/>
            <a:ahLst/>
            <a:cxnLst/>
            <a:rect r="r" b="b" t="t" l="l"/>
            <a:pathLst>
              <a:path h="1144418" w="1339213">
                <a:moveTo>
                  <a:pt x="0" y="0"/>
                </a:moveTo>
                <a:lnTo>
                  <a:pt x="1339213" y="0"/>
                </a:lnTo>
                <a:lnTo>
                  <a:pt x="1339213" y="1144418"/>
                </a:lnTo>
                <a:lnTo>
                  <a:pt x="0" y="114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655311" y="4460322"/>
            <a:ext cx="1195401" cy="1195401"/>
          </a:xfrm>
          <a:custGeom>
            <a:avLst/>
            <a:gdLst/>
            <a:ahLst/>
            <a:cxnLst/>
            <a:rect r="r" b="b" t="t" l="l"/>
            <a:pathLst>
              <a:path h="1195401" w="1195401">
                <a:moveTo>
                  <a:pt x="0" y="0"/>
                </a:moveTo>
                <a:lnTo>
                  <a:pt x="1195401" y="0"/>
                </a:lnTo>
                <a:lnTo>
                  <a:pt x="1195401" y="1195401"/>
                </a:lnTo>
                <a:lnTo>
                  <a:pt x="0" y="1195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472432" y="4536449"/>
            <a:ext cx="1215978" cy="1261864"/>
          </a:xfrm>
          <a:custGeom>
            <a:avLst/>
            <a:gdLst/>
            <a:ahLst/>
            <a:cxnLst/>
            <a:rect r="r" b="b" t="t" l="l"/>
            <a:pathLst>
              <a:path h="1261864" w="1215978">
                <a:moveTo>
                  <a:pt x="0" y="0"/>
                </a:moveTo>
                <a:lnTo>
                  <a:pt x="1215977" y="0"/>
                </a:lnTo>
                <a:lnTo>
                  <a:pt x="1215977" y="1261864"/>
                </a:lnTo>
                <a:lnTo>
                  <a:pt x="0" y="1261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70444" y="4454289"/>
            <a:ext cx="1517358" cy="1517358"/>
          </a:xfrm>
          <a:custGeom>
            <a:avLst/>
            <a:gdLst/>
            <a:ahLst/>
            <a:cxnLst/>
            <a:rect r="r" b="b" t="t" l="l"/>
            <a:pathLst>
              <a:path h="1517358" w="1517358">
                <a:moveTo>
                  <a:pt x="0" y="0"/>
                </a:moveTo>
                <a:lnTo>
                  <a:pt x="1517358" y="0"/>
                </a:lnTo>
                <a:lnTo>
                  <a:pt x="1517358" y="1517358"/>
                </a:lnTo>
                <a:lnTo>
                  <a:pt x="0" y="1517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519783" y="3699913"/>
            <a:ext cx="3235588" cy="1432874"/>
            <a:chOff x="0" y="0"/>
            <a:chExt cx="5218944" cy="23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218865" cy="2311146"/>
            </a:xfrm>
            <a:custGeom>
              <a:avLst/>
              <a:gdLst/>
              <a:ahLst/>
              <a:cxnLst/>
              <a:rect r="r" b="b" t="t" l="l"/>
              <a:pathLst>
                <a:path h="2311146" w="5218865">
                  <a:moveTo>
                    <a:pt x="5218865" y="1243076"/>
                  </a:moveTo>
                  <a:cubicBezTo>
                    <a:pt x="3993624" y="1031875"/>
                    <a:pt x="3993624" y="1031875"/>
                    <a:pt x="3993624" y="1031875"/>
                  </a:cubicBezTo>
                  <a:cubicBezTo>
                    <a:pt x="4159986" y="905129"/>
                    <a:pt x="4159986" y="905129"/>
                    <a:pt x="4159986" y="905129"/>
                  </a:cubicBezTo>
                  <a:cubicBezTo>
                    <a:pt x="3713806" y="573278"/>
                    <a:pt x="3123734" y="374142"/>
                    <a:pt x="2465779" y="374142"/>
                  </a:cubicBezTo>
                  <a:cubicBezTo>
                    <a:pt x="1111783" y="374142"/>
                    <a:pt x="15138" y="1237107"/>
                    <a:pt x="0" y="2311146"/>
                  </a:cubicBezTo>
                  <a:cubicBezTo>
                    <a:pt x="15138" y="1031875"/>
                    <a:pt x="1323719" y="0"/>
                    <a:pt x="2927096" y="0"/>
                  </a:cubicBezTo>
                  <a:cubicBezTo>
                    <a:pt x="3592700" y="0"/>
                    <a:pt x="4205400" y="175006"/>
                    <a:pt x="4696994" y="476758"/>
                  </a:cubicBezTo>
                  <a:cubicBezTo>
                    <a:pt x="4825590" y="374142"/>
                    <a:pt x="4825590" y="374142"/>
                    <a:pt x="4825590" y="374142"/>
                  </a:cubicBezTo>
                  <a:lnTo>
                    <a:pt x="5218865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2265821" y="4496406"/>
            <a:ext cx="1539862" cy="1433123"/>
          </a:xfrm>
          <a:custGeom>
            <a:avLst/>
            <a:gdLst/>
            <a:ahLst/>
            <a:cxnLst/>
            <a:rect r="r" b="b" t="t" l="l"/>
            <a:pathLst>
              <a:path h="1433123" w="1539862">
                <a:moveTo>
                  <a:pt x="0" y="0"/>
                </a:moveTo>
                <a:lnTo>
                  <a:pt x="1539862" y="0"/>
                </a:lnTo>
                <a:lnTo>
                  <a:pt x="1539862" y="1433124"/>
                </a:lnTo>
                <a:lnTo>
                  <a:pt x="0" y="1433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386616" y="6604064"/>
            <a:ext cx="3732791" cy="8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FIGURAS PARA EVALUAR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829195" y="5256103"/>
            <a:ext cx="3281057" cy="1431089"/>
            <a:chOff x="0" y="0"/>
            <a:chExt cx="5292285" cy="23083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292346" cy="2308352"/>
            </a:xfrm>
            <a:custGeom>
              <a:avLst/>
              <a:gdLst/>
              <a:ahLst/>
              <a:cxnLst/>
              <a:rect r="r" b="b" t="t" l="l"/>
              <a:pathLst>
                <a:path h="2308352" w="5292346">
                  <a:moveTo>
                    <a:pt x="5292346" y="1066800"/>
                  </a:moveTo>
                  <a:cubicBezTo>
                    <a:pt x="4051676" y="1271778"/>
                    <a:pt x="4051676" y="1271778"/>
                    <a:pt x="4051676" y="1271778"/>
                  </a:cubicBezTo>
                  <a:cubicBezTo>
                    <a:pt x="4212529" y="1404366"/>
                    <a:pt x="4212529" y="1404366"/>
                    <a:pt x="4212529" y="1404366"/>
                  </a:cubicBezTo>
                  <a:cubicBezTo>
                    <a:pt x="3768366" y="1735836"/>
                    <a:pt x="3163188" y="1934718"/>
                    <a:pt x="2504607" y="1934718"/>
                  </a:cubicBezTo>
                  <a:cubicBezTo>
                    <a:pt x="1133559" y="1934591"/>
                    <a:pt x="22910" y="1072769"/>
                    <a:pt x="0" y="0"/>
                  </a:cubicBezTo>
                  <a:cubicBezTo>
                    <a:pt x="22910" y="1277747"/>
                    <a:pt x="1347977" y="2308352"/>
                    <a:pt x="2971680" y="2308352"/>
                  </a:cubicBezTo>
                  <a:cubicBezTo>
                    <a:pt x="3645588" y="2308352"/>
                    <a:pt x="4266093" y="2133600"/>
                    <a:pt x="4763820" y="1832229"/>
                  </a:cubicBezTo>
                  <a:cubicBezTo>
                    <a:pt x="4894020" y="1934718"/>
                    <a:pt x="4894020" y="1934718"/>
                    <a:pt x="4894020" y="1934718"/>
                  </a:cubicBezTo>
                  <a:lnTo>
                    <a:pt x="5292346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-1566281" y="-840443"/>
            <a:ext cx="3349939" cy="11127443"/>
            <a:chOff x="0" y="0"/>
            <a:chExt cx="812800" cy="269986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2699866"/>
            </a:xfrm>
            <a:custGeom>
              <a:avLst/>
              <a:gdLst/>
              <a:ahLst/>
              <a:cxnLst/>
              <a:rect r="r" b="b" t="t" l="l"/>
              <a:pathLst>
                <a:path h="2699866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2699866"/>
                  </a:lnTo>
                  <a:lnTo>
                    <a:pt x="0" y="26998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19050"/>
              <a:ext cx="609600" cy="2718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43397" y="7276156"/>
            <a:ext cx="2467998" cy="187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Reescalado de imágen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Eliminación de los labels vacíos o </a:t>
            </a: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valores no válidos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85966" y="6188025"/>
            <a:ext cx="2982860" cy="8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PREPARACIÓN DE LOS DATOS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65853" y="2273041"/>
            <a:ext cx="3229136" cy="155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Aumento de la cantidad de datos para un mejor entrenamiento del modelo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44072" y="1294303"/>
            <a:ext cx="3672697" cy="8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AUGMENTATION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55323" y="7145070"/>
            <a:ext cx="2747601" cy="124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VGG19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25 Epochs, Adam Optimizer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00551" y="6594539"/>
            <a:ext cx="3257144" cy="46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3"/>
              </a:lnSpc>
            </a:pPr>
            <a:r>
              <a:rPr lang="en-US" sz="2814" spc="39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RED NEURONAL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55371" y="2203553"/>
            <a:ext cx="2560762" cy="181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Accuracy / Error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F1 score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Recall</a:t>
            </a:r>
          </a:p>
          <a:p>
            <a:pPr algn="ctr">
              <a:lnSpc>
                <a:spcPts val="1957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1251218" y="971550"/>
            <a:ext cx="3419867" cy="100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0"/>
              </a:lnSpc>
            </a:pPr>
            <a:r>
              <a:rPr lang="en-US" sz="2964" spc="41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PARÁMETROS PARA EVALUAR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845049" y="7615318"/>
            <a:ext cx="2815925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Matriz de confusión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Curva ROC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231545" y="3568510"/>
            <a:ext cx="9159799" cy="6346318"/>
          </a:xfrm>
          <a:custGeom>
            <a:avLst/>
            <a:gdLst/>
            <a:ahLst/>
            <a:cxnLst/>
            <a:rect r="r" b="b" t="t" l="l"/>
            <a:pathLst>
              <a:path h="6346318" w="9159799">
                <a:moveTo>
                  <a:pt x="0" y="0"/>
                </a:moveTo>
                <a:lnTo>
                  <a:pt x="9159799" y="0"/>
                </a:lnTo>
                <a:lnTo>
                  <a:pt x="9159799" y="6346318"/>
                </a:lnTo>
                <a:lnTo>
                  <a:pt x="0" y="6346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3167" y="4034067"/>
            <a:ext cx="7329773" cy="5816526"/>
            <a:chOff x="0" y="0"/>
            <a:chExt cx="1930475" cy="15319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0475" cy="1531925"/>
            </a:xfrm>
            <a:custGeom>
              <a:avLst/>
              <a:gdLst/>
              <a:ahLst/>
              <a:cxnLst/>
              <a:rect r="r" b="b" t="t" l="l"/>
              <a:pathLst>
                <a:path h="1531925" w="1930475">
                  <a:moveTo>
                    <a:pt x="0" y="0"/>
                  </a:moveTo>
                  <a:lnTo>
                    <a:pt x="1930475" y="0"/>
                  </a:lnTo>
                  <a:lnTo>
                    <a:pt x="1930475" y="1531925"/>
                  </a:lnTo>
                  <a:lnTo>
                    <a:pt x="0" y="1531925"/>
                  </a:lnTo>
                  <a:close/>
                </a:path>
              </a:pathLst>
            </a:custGeom>
            <a:solidFill>
              <a:srgbClr val="2B2A5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930475" cy="1550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23167" y="4034067"/>
            <a:ext cx="3664887" cy="2884450"/>
          </a:xfrm>
          <a:custGeom>
            <a:avLst/>
            <a:gdLst/>
            <a:ahLst/>
            <a:cxnLst/>
            <a:rect r="r" b="b" t="t" l="l"/>
            <a:pathLst>
              <a:path h="2884450" w="3664887">
                <a:moveTo>
                  <a:pt x="0" y="0"/>
                </a:moveTo>
                <a:lnTo>
                  <a:pt x="3664886" y="0"/>
                </a:lnTo>
                <a:lnTo>
                  <a:pt x="3664886" y="2884450"/>
                </a:lnTo>
                <a:lnTo>
                  <a:pt x="0" y="2884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088053" y="6966142"/>
            <a:ext cx="3664887" cy="2884450"/>
          </a:xfrm>
          <a:custGeom>
            <a:avLst/>
            <a:gdLst/>
            <a:ahLst/>
            <a:cxnLst/>
            <a:rect r="r" b="b" t="t" l="l"/>
            <a:pathLst>
              <a:path h="2884450" w="3664887">
                <a:moveTo>
                  <a:pt x="0" y="0"/>
                </a:moveTo>
                <a:lnTo>
                  <a:pt x="3664887" y="0"/>
                </a:lnTo>
                <a:lnTo>
                  <a:pt x="3664887" y="2884451"/>
                </a:lnTo>
                <a:lnTo>
                  <a:pt x="0" y="2884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31398" y="5000042"/>
            <a:ext cx="177819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Precisión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89629" y="8155955"/>
            <a:ext cx="93196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Error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7663" y="3613072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11070" y="3599846"/>
            <a:ext cx="736150" cy="662821"/>
            <a:chOff x="0" y="0"/>
            <a:chExt cx="193883" cy="1745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85550" y="3519717"/>
            <a:ext cx="736150" cy="662821"/>
            <a:chOff x="0" y="0"/>
            <a:chExt cx="193883" cy="1745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1259896" y="4411138"/>
            <a:ext cx="6623759" cy="5414923"/>
          </a:xfrm>
          <a:custGeom>
            <a:avLst/>
            <a:gdLst/>
            <a:ahLst/>
            <a:cxnLst/>
            <a:rect r="r" b="b" t="t" l="l"/>
            <a:pathLst>
              <a:path h="5414923" w="6623759">
                <a:moveTo>
                  <a:pt x="0" y="0"/>
                </a:moveTo>
                <a:lnTo>
                  <a:pt x="6623759" y="0"/>
                </a:lnTo>
                <a:lnTo>
                  <a:pt x="6623759" y="5414923"/>
                </a:lnTo>
                <a:lnTo>
                  <a:pt x="0" y="5414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4393415" y="4434117"/>
            <a:ext cx="6308673" cy="5391944"/>
          </a:xfrm>
          <a:custGeom>
            <a:avLst/>
            <a:gdLst/>
            <a:ahLst/>
            <a:cxnLst/>
            <a:rect r="r" b="b" t="t" l="l"/>
            <a:pathLst>
              <a:path h="5391944" w="6308673">
                <a:moveTo>
                  <a:pt x="0" y="0"/>
                </a:moveTo>
                <a:lnTo>
                  <a:pt x="6308674" y="0"/>
                </a:lnTo>
                <a:lnTo>
                  <a:pt x="6308674" y="5391944"/>
                </a:lnTo>
                <a:lnTo>
                  <a:pt x="0" y="5391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838630" y="3708550"/>
            <a:ext cx="6346855" cy="32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F1-SCORE: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MEDIDAS NUMÉRICAS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17977" y="3719742"/>
            <a:ext cx="6346855" cy="32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MATRIZ DE CONFUSIÓN: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93150" y="3719742"/>
            <a:ext cx="6346855" cy="32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CURVA ROC: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5738" y="4468516"/>
            <a:ext cx="1826181" cy="96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4"/>
              </a:lnSpc>
              <a:spcBef>
                <a:spcPct val="0"/>
              </a:spcBef>
            </a:pPr>
            <a:r>
              <a:rPr lang="en-US" b="true" sz="5467" spc="535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0.86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3778" y="-1843567"/>
            <a:ext cx="6833333" cy="13666666"/>
          </a:xfrm>
          <a:custGeom>
            <a:avLst/>
            <a:gdLst/>
            <a:ahLst/>
            <a:cxnLst/>
            <a:rect r="r" b="b" t="t" l="l"/>
            <a:pathLst>
              <a:path h="13666666" w="6833333">
                <a:moveTo>
                  <a:pt x="0" y="0"/>
                </a:moveTo>
                <a:lnTo>
                  <a:pt x="6833333" y="0"/>
                </a:lnTo>
                <a:lnTo>
                  <a:pt x="6833333" y="13666666"/>
                </a:lnTo>
                <a:lnTo>
                  <a:pt x="0" y="13666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05747" y="7295833"/>
            <a:ext cx="7421127" cy="2816702"/>
          </a:xfrm>
          <a:custGeom>
            <a:avLst/>
            <a:gdLst/>
            <a:ahLst/>
            <a:cxnLst/>
            <a:rect r="r" b="b" t="t" l="l"/>
            <a:pathLst>
              <a:path h="2816702" w="7421127">
                <a:moveTo>
                  <a:pt x="0" y="0"/>
                </a:moveTo>
                <a:lnTo>
                  <a:pt x="7421127" y="0"/>
                </a:lnTo>
                <a:lnTo>
                  <a:pt x="7421127" y="2816702"/>
                </a:lnTo>
                <a:lnTo>
                  <a:pt x="0" y="2816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23986" y="3547892"/>
            <a:ext cx="4805776" cy="3430122"/>
          </a:xfrm>
          <a:custGeom>
            <a:avLst/>
            <a:gdLst/>
            <a:ahLst/>
            <a:cxnLst/>
            <a:rect r="r" b="b" t="t" l="l"/>
            <a:pathLst>
              <a:path h="3430122" w="4805776">
                <a:moveTo>
                  <a:pt x="0" y="0"/>
                </a:moveTo>
                <a:lnTo>
                  <a:pt x="4805776" y="0"/>
                </a:lnTo>
                <a:lnTo>
                  <a:pt x="4805776" y="3430123"/>
                </a:lnTo>
                <a:lnTo>
                  <a:pt x="0" y="3430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" r="0" b="-3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986579" y="2672274"/>
            <a:ext cx="3685567" cy="3547358"/>
          </a:xfrm>
          <a:custGeom>
            <a:avLst/>
            <a:gdLst/>
            <a:ahLst/>
            <a:cxnLst/>
            <a:rect r="r" b="b" t="t" l="l"/>
            <a:pathLst>
              <a:path h="3547358" w="3685567">
                <a:moveTo>
                  <a:pt x="0" y="0"/>
                </a:moveTo>
                <a:lnTo>
                  <a:pt x="3685566" y="0"/>
                </a:lnTo>
                <a:lnTo>
                  <a:pt x="3685566" y="3547358"/>
                </a:lnTo>
                <a:lnTo>
                  <a:pt x="0" y="3547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" t="0" r="-7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7996222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483636" y="537527"/>
            <a:ext cx="54869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IDEAS A FUTURO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6579" y="2150939"/>
            <a:ext cx="328047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b="true" sz="3199" i="true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Bounding boxes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90581" y="3026557"/>
            <a:ext cx="273918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Usar K--Folds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96222" y="6774497"/>
            <a:ext cx="166628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YOLOv8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544" y="0"/>
            <a:ext cx="15675429" cy="10287000"/>
          </a:xfrm>
          <a:custGeom>
            <a:avLst/>
            <a:gdLst/>
            <a:ahLst/>
            <a:cxnLst/>
            <a:rect r="r" b="b" t="t" l="l"/>
            <a:pathLst>
              <a:path h="10287000" w="15675429">
                <a:moveTo>
                  <a:pt x="0" y="0"/>
                </a:moveTo>
                <a:lnTo>
                  <a:pt x="15675428" y="0"/>
                </a:lnTo>
                <a:lnTo>
                  <a:pt x="156754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60907" y="-113373"/>
            <a:ext cx="10092933" cy="12067777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57718" t="0" r="-5771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412577" y="3203424"/>
            <a:ext cx="9904959" cy="4181864"/>
            <a:chOff x="0" y="0"/>
            <a:chExt cx="2608713" cy="11013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8713" cy="1101396"/>
            </a:xfrm>
            <a:custGeom>
              <a:avLst/>
              <a:gdLst/>
              <a:ahLst/>
              <a:cxnLst/>
              <a:rect r="r" b="b" t="t" l="l"/>
              <a:pathLst>
                <a:path h="1101396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1101396"/>
                  </a:lnTo>
                  <a:lnTo>
                    <a:pt x="0" y="11013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08713" cy="1120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363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71449" y="3483795"/>
            <a:ext cx="7818517" cy="121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486" spc="48">
                <a:solidFill>
                  <a:srgbClr val="4E5A5A"/>
                </a:solidFill>
                <a:latin typeface="Archivo Black"/>
                <a:ea typeface="Archivo Black"/>
                <a:cs typeface="Archivo Black"/>
                <a:sym typeface="Archivo Black"/>
              </a:rPr>
              <a:t>KERASCAN: DETECTAMOS LO QUE KERAS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1499" y="5877950"/>
            <a:ext cx="9876215" cy="89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b="true" sz="2653" spc="140">
                <a:solidFill>
                  <a:srgbClr val="2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MÁS VALE HUESO DETECTADO QUE CIENTO DÍAS CON DOLOR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1449" y="4447150"/>
            <a:ext cx="9597646" cy="125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26"/>
              </a:lnSpc>
              <a:spcBef>
                <a:spcPct val="0"/>
              </a:spcBef>
            </a:pPr>
            <a:r>
              <a:rPr lang="en-US" sz="7410" spc="726">
                <a:solidFill>
                  <a:srgbClr val="2D3434"/>
                </a:solidFill>
                <a:latin typeface="Archivo Black"/>
                <a:ea typeface="Archivo Black"/>
                <a:cs typeface="Archivo Black"/>
                <a:sym typeface="Archivo Black"/>
              </a:rPr>
              <a:t>radiograf IA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46806" y="1099054"/>
            <a:ext cx="13636501" cy="139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65"/>
              </a:lnSpc>
              <a:spcBef>
                <a:spcPct val="0"/>
              </a:spcBef>
            </a:pPr>
            <a:r>
              <a:rPr lang="en-US" sz="823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MUCHAS 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2361" t="0" r="-236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517064" y="1361771"/>
            <a:ext cx="9870338" cy="8273471"/>
            <a:chOff x="0" y="0"/>
            <a:chExt cx="2599595" cy="21790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9595" cy="2179021"/>
            </a:xfrm>
            <a:custGeom>
              <a:avLst/>
              <a:gdLst/>
              <a:ahLst/>
              <a:cxnLst/>
              <a:rect r="r" b="b" t="t" l="l"/>
              <a:pathLst>
                <a:path h="2179021" w="2599595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983595" y="3100177"/>
            <a:ext cx="2706695" cy="2696122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7987" t="0" r="-21437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D1112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983595" y="6109038"/>
            <a:ext cx="2706695" cy="2696122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51158" t="-63666" r="-37454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874698" y="4801485"/>
            <a:ext cx="3704727" cy="4456815"/>
          </a:xfrm>
          <a:custGeom>
            <a:avLst/>
            <a:gdLst/>
            <a:ahLst/>
            <a:cxnLst/>
            <a:rect r="r" b="b" t="t" l="l"/>
            <a:pathLst>
              <a:path h="4456815" w="3704727">
                <a:moveTo>
                  <a:pt x="0" y="0"/>
                </a:moveTo>
                <a:lnTo>
                  <a:pt x="3704727" y="0"/>
                </a:lnTo>
                <a:lnTo>
                  <a:pt x="3704727" y="4456815"/>
                </a:lnTo>
                <a:lnTo>
                  <a:pt x="0" y="4456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454693" y="4739462"/>
            <a:ext cx="323582" cy="291224"/>
          </a:xfrm>
          <a:custGeom>
            <a:avLst/>
            <a:gdLst/>
            <a:ahLst/>
            <a:cxnLst/>
            <a:rect r="r" b="b" t="t" l="l"/>
            <a:pathLst>
              <a:path h="291224" w="323582">
                <a:moveTo>
                  <a:pt x="0" y="0"/>
                </a:moveTo>
                <a:lnTo>
                  <a:pt x="323583" y="0"/>
                </a:lnTo>
                <a:lnTo>
                  <a:pt x="323583" y="291224"/>
                </a:lnTo>
                <a:lnTo>
                  <a:pt x="0" y="291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32817" y="1616057"/>
            <a:ext cx="7155071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HACE NO MUCHO...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05969" y="3957218"/>
            <a:ext cx="2061948" cy="9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2586" spc="-5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Cáncer de tiroides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01267" y="6320174"/>
            <a:ext cx="3271351" cy="4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2586" spc="-5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Nódulo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932260" y="4219037"/>
            <a:ext cx="647165" cy="582448"/>
          </a:xfrm>
          <a:custGeom>
            <a:avLst/>
            <a:gdLst/>
            <a:ahLst/>
            <a:cxnLst/>
            <a:rect r="r" b="b" t="t" l="l"/>
            <a:pathLst>
              <a:path h="582448" w="647165">
                <a:moveTo>
                  <a:pt x="0" y="0"/>
                </a:moveTo>
                <a:lnTo>
                  <a:pt x="647165" y="0"/>
                </a:lnTo>
                <a:lnTo>
                  <a:pt x="647165" y="582448"/>
                </a:lnTo>
                <a:lnTo>
                  <a:pt x="0" y="582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701933" y="3840062"/>
            <a:ext cx="999334" cy="899401"/>
          </a:xfrm>
          <a:custGeom>
            <a:avLst/>
            <a:gdLst/>
            <a:ahLst/>
            <a:cxnLst/>
            <a:rect r="r" b="b" t="t" l="l"/>
            <a:pathLst>
              <a:path h="899401" w="999334">
                <a:moveTo>
                  <a:pt x="0" y="0"/>
                </a:moveTo>
                <a:lnTo>
                  <a:pt x="999334" y="0"/>
                </a:lnTo>
                <a:lnTo>
                  <a:pt x="999334" y="899400"/>
                </a:lnTo>
                <a:lnTo>
                  <a:pt x="0" y="899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434914" y="5419021"/>
            <a:ext cx="766686" cy="690017"/>
          </a:xfrm>
          <a:custGeom>
            <a:avLst/>
            <a:gdLst/>
            <a:ahLst/>
            <a:cxnLst/>
            <a:rect r="r" b="b" t="t" l="l"/>
            <a:pathLst>
              <a:path h="690017" w="766686">
                <a:moveTo>
                  <a:pt x="0" y="0"/>
                </a:moveTo>
                <a:lnTo>
                  <a:pt x="766686" y="0"/>
                </a:lnTo>
                <a:lnTo>
                  <a:pt x="766686" y="690017"/>
                </a:lnTo>
                <a:lnTo>
                  <a:pt x="0" y="6900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805068" y="4969421"/>
            <a:ext cx="647165" cy="582448"/>
          </a:xfrm>
          <a:custGeom>
            <a:avLst/>
            <a:gdLst/>
            <a:ahLst/>
            <a:cxnLst/>
            <a:rect r="r" b="b" t="t" l="l"/>
            <a:pathLst>
              <a:path h="582448" w="647165">
                <a:moveTo>
                  <a:pt x="0" y="0"/>
                </a:moveTo>
                <a:lnTo>
                  <a:pt x="647165" y="0"/>
                </a:lnTo>
                <a:lnTo>
                  <a:pt x="647165" y="582448"/>
                </a:lnTo>
                <a:lnTo>
                  <a:pt x="0" y="582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301198" y="5870833"/>
            <a:ext cx="1104369" cy="993932"/>
          </a:xfrm>
          <a:custGeom>
            <a:avLst/>
            <a:gdLst/>
            <a:ahLst/>
            <a:cxnLst/>
            <a:rect r="r" b="b" t="t" l="l"/>
            <a:pathLst>
              <a:path h="993932" w="1104369">
                <a:moveTo>
                  <a:pt x="0" y="0"/>
                </a:moveTo>
                <a:lnTo>
                  <a:pt x="1104369" y="0"/>
                </a:lnTo>
                <a:lnTo>
                  <a:pt x="1104369" y="993932"/>
                </a:lnTo>
                <a:lnTo>
                  <a:pt x="0" y="993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6756" y="1468972"/>
            <a:ext cx="9875810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EQUIPO radiograf IA©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802124" y="5015890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16914" y="4958778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02124" y="7668412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16914" y="7819154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01345" y="3322618"/>
            <a:ext cx="5489727" cy="1761958"/>
            <a:chOff x="0" y="0"/>
            <a:chExt cx="1569119" cy="50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282138" y="2986489"/>
            <a:ext cx="2320061" cy="2310998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516135" y="3322618"/>
            <a:ext cx="5489727" cy="1761958"/>
            <a:chOff x="0" y="0"/>
            <a:chExt cx="1569119" cy="5036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876442" y="3457784"/>
            <a:ext cx="2282831" cy="33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SERGIO LÓPEZ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496928" y="2986489"/>
            <a:ext cx="2320061" cy="2310998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3301345" y="6108451"/>
            <a:ext cx="5489727" cy="1761958"/>
            <a:chOff x="0" y="0"/>
            <a:chExt cx="1569119" cy="50361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7205263" y="6284308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2282138" y="5772323"/>
            <a:ext cx="2320061" cy="2310998"/>
            <a:chOff x="0" y="0"/>
            <a:chExt cx="6502400" cy="6477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6749" r="223" b="-16749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516135" y="6108451"/>
            <a:ext cx="5489727" cy="1761958"/>
            <a:chOff x="0" y="0"/>
            <a:chExt cx="1569119" cy="5036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9496928" y="5772323"/>
            <a:ext cx="2320061" cy="2310998"/>
            <a:chOff x="0" y="0"/>
            <a:chExt cx="6502400" cy="6477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0" r="223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259" r="0" b="-9259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1731060" y="-158732"/>
            <a:ext cx="6887589" cy="3874269"/>
            <a:chOff x="0" y="0"/>
            <a:chExt cx="6089457" cy="342532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10"/>
              <a:stretch>
                <a:fillRect l="0" t="-9259" r="0" b="-9259"/>
              </a:stretch>
            </a:blip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4499282" y="3509180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4499282" y="629501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4661652" y="6615671"/>
            <a:ext cx="3894757" cy="26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Evaluación desarrollo de las CNN.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661652" y="3457784"/>
            <a:ext cx="2282831" cy="33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YAGO VELÁZQUEZ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661652" y="3829837"/>
            <a:ext cx="3894757" cy="5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Desarrollo de CNN, evaluación de modelo, coordinación en Jira.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661652" y="6243617"/>
            <a:ext cx="2826376" cy="33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ISABEL CARBALLO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876442" y="6243617"/>
            <a:ext cx="2529228" cy="34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IGNACIO CABAÑAS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876442" y="6615671"/>
            <a:ext cx="3894757" cy="5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Preparación de los datos y coordinador de roles.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973770" y="3921479"/>
            <a:ext cx="3894757" cy="5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Evaluación, desarrollo de las CNN, optimización.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Freeform 7" id="7">
            <a:hlinkClick r:id="rId5" tooltip="https://www.grupoimd.com.co/blog/escacez-radiologos-mundial/"/>
          </p:cNvPr>
          <p:cNvSpPr/>
          <p:nvPr/>
        </p:nvSpPr>
        <p:spPr>
          <a:xfrm flipH="false" flipV="false" rot="0">
            <a:off x="-2365494" y="-4532"/>
            <a:ext cx="20772251" cy="4687332"/>
          </a:xfrm>
          <a:custGeom>
            <a:avLst/>
            <a:gdLst/>
            <a:ahLst/>
            <a:cxnLst/>
            <a:rect r="r" b="b" t="t" l="l"/>
            <a:pathLst>
              <a:path h="4687332" w="20772251">
                <a:moveTo>
                  <a:pt x="0" y="0"/>
                </a:moveTo>
                <a:lnTo>
                  <a:pt x="20772251" y="0"/>
                </a:lnTo>
                <a:lnTo>
                  <a:pt x="20772251" y="4687332"/>
                </a:lnTo>
                <a:lnTo>
                  <a:pt x="0" y="4687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77" t="-25389" r="-2532" b="-2356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54793" y="1400713"/>
            <a:ext cx="10883178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ESTADÍSTICAS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6661" y="4856623"/>
            <a:ext cx="229187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178M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0886" y="6729338"/>
            <a:ext cx="2743420" cy="173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 fracturas óseas anuales en todo el mundo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43180" y="4856623"/>
            <a:ext cx="23008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2023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54932" y="6148235"/>
            <a:ext cx="8139758" cy="279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01781" indent="-250891" lvl="1">
              <a:lnSpc>
                <a:spcPts val="3207"/>
              </a:lnSpc>
              <a:buFont typeface="Arial"/>
              <a:buChar char="•"/>
            </a:pPr>
            <a:r>
              <a:rPr lang="en-US" sz="2324" spc="22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Escasez de radiólogos en toda España</a:t>
            </a:r>
          </a:p>
          <a:p>
            <a:pPr algn="ctr" marL="501781" indent="-250891" lvl="1">
              <a:lnSpc>
                <a:spcPts val="3207"/>
              </a:lnSpc>
              <a:buFont typeface="Arial"/>
              <a:buChar char="•"/>
            </a:pPr>
            <a:r>
              <a:rPr lang="en-US" sz="2324" spc="22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Más del 50% de las plantillas de radiología sin completar</a:t>
            </a:r>
          </a:p>
          <a:p>
            <a:pPr algn="ctr" marL="501781" indent="-250891" lvl="1">
              <a:lnSpc>
                <a:spcPts val="3207"/>
              </a:lnSpc>
              <a:buFont typeface="Arial"/>
              <a:buChar char="•"/>
            </a:pPr>
            <a:r>
              <a:rPr lang="en-US" sz="2324" spc="22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Medio millar de madrileños en listas de esperas durante meses</a:t>
            </a:r>
          </a:p>
          <a:p>
            <a:pPr algn="ctr" marL="501781" indent="-250891" lvl="1">
              <a:lnSpc>
                <a:spcPts val="3207"/>
              </a:lnSpc>
              <a:buFont typeface="Arial"/>
              <a:buChar char="•"/>
            </a:pPr>
            <a:r>
              <a:rPr lang="en-US" sz="2324" spc="22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Hospitales como el Henares sin radólogs de uRGENCIAS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5631" y="4659305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37972" y="5774750"/>
            <a:ext cx="2743420" cy="79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 spc="22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Radiólogos en  Liberia en 2017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89522" y="6566117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200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0051" y="9466955"/>
            <a:ext cx="15905798" cy="28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724" spc="168" u="sng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(https://www.epe.es/es/sanidad/20230605/radiologos-preocupados-falta-profesionales-hospitales-88316917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74508" y="7576787"/>
            <a:ext cx="3670348" cy="113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224" spc="21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Radiólogos en Kenia (en EEUU hay 126/hospital)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89" y="-247222"/>
            <a:ext cx="18343489" cy="11716903"/>
          </a:xfrm>
          <a:custGeom>
            <a:avLst/>
            <a:gdLst/>
            <a:ahLst/>
            <a:cxnLst/>
            <a:rect r="r" b="b" t="t" l="l"/>
            <a:pathLst>
              <a:path h="11716903" w="18343489">
                <a:moveTo>
                  <a:pt x="0" y="0"/>
                </a:moveTo>
                <a:lnTo>
                  <a:pt x="18343489" y="0"/>
                </a:lnTo>
                <a:lnTo>
                  <a:pt x="18343489" y="11716903"/>
                </a:lnTo>
                <a:lnTo>
                  <a:pt x="0" y="11716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5914" y="3603602"/>
            <a:ext cx="3086100" cy="478403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00312" y="5462273"/>
            <a:ext cx="3086100" cy="856259"/>
            <a:chOff x="0" y="0"/>
            <a:chExt cx="812800" cy="2255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225517"/>
            </a:xfrm>
            <a:custGeom>
              <a:avLst/>
              <a:gdLst/>
              <a:ahLst/>
              <a:cxnLst/>
              <a:rect r="r" b="b" t="t" l="l"/>
              <a:pathLst>
                <a:path h="22551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24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Mejora de diagnóstico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00738" y="3603602"/>
            <a:ext cx="3086100" cy="4784036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00738" y="5462273"/>
            <a:ext cx="3086100" cy="856259"/>
            <a:chOff x="0" y="0"/>
            <a:chExt cx="812800" cy="2255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225517"/>
            </a:xfrm>
            <a:custGeom>
              <a:avLst/>
              <a:gdLst/>
              <a:ahLst/>
              <a:cxnLst/>
              <a:rect r="r" b="b" t="t" l="l"/>
              <a:pathLst>
                <a:path h="22551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24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Minimización de errores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01162" y="3603602"/>
            <a:ext cx="3086100" cy="4784036"/>
            <a:chOff x="0" y="0"/>
            <a:chExt cx="812800" cy="125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03362" y="5462273"/>
            <a:ext cx="3086100" cy="856259"/>
            <a:chOff x="0" y="0"/>
            <a:chExt cx="812800" cy="2255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225517"/>
            </a:xfrm>
            <a:custGeom>
              <a:avLst/>
              <a:gdLst/>
              <a:ahLst/>
              <a:cxnLst/>
              <a:rect r="r" b="b" t="t" l="l"/>
              <a:pathLst>
                <a:path h="22551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24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Compatibilidad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05986" y="3603602"/>
            <a:ext cx="3086100" cy="4784036"/>
            <a:chOff x="0" y="0"/>
            <a:chExt cx="812800" cy="12599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705986" y="5462273"/>
            <a:ext cx="3086100" cy="856259"/>
            <a:chOff x="0" y="0"/>
            <a:chExt cx="812800" cy="2255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225517"/>
            </a:xfrm>
            <a:custGeom>
              <a:avLst/>
              <a:gdLst/>
              <a:ahLst/>
              <a:cxnLst/>
              <a:rect r="r" b="b" t="t" l="l"/>
              <a:pathLst>
                <a:path h="22551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812800" cy="24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Uso remoto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7062893" y="4100367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196105" y="4082066"/>
            <a:ext cx="1190796" cy="1208372"/>
          </a:xfrm>
          <a:custGeom>
            <a:avLst/>
            <a:gdLst/>
            <a:ahLst/>
            <a:cxnLst/>
            <a:rect r="r" b="b" t="t" l="l"/>
            <a:pathLst>
              <a:path h="1208372" w="1190796">
                <a:moveTo>
                  <a:pt x="0" y="0"/>
                </a:moveTo>
                <a:lnTo>
                  <a:pt x="1190796" y="0"/>
                </a:lnTo>
                <a:lnTo>
                  <a:pt x="1190796" y="1208373"/>
                </a:lnTo>
                <a:lnTo>
                  <a:pt x="0" y="1208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835062" y="4082066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225624" y="3872913"/>
            <a:ext cx="1417526" cy="1417526"/>
          </a:xfrm>
          <a:custGeom>
            <a:avLst/>
            <a:gdLst/>
            <a:ahLst/>
            <a:cxnLst/>
            <a:rect r="r" b="b" t="t" l="l"/>
            <a:pathLst>
              <a:path h="1417526" w="1417526">
                <a:moveTo>
                  <a:pt x="0" y="0"/>
                </a:moveTo>
                <a:lnTo>
                  <a:pt x="1417526" y="0"/>
                </a:lnTo>
                <a:lnTo>
                  <a:pt x="1417526" y="1417526"/>
                </a:lnTo>
                <a:lnTo>
                  <a:pt x="0" y="1417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VALOR DIFERENCIAL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673810" y="6461792"/>
            <a:ext cx="2722103" cy="179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 este programa de automatización buscamos diagnósticos más rápidos y precisos que puedan ser de apoyo para los radiólogos y médicos.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988438" y="6461792"/>
            <a:ext cx="2906301" cy="179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 objetivo del programa es acercarse a una clasificación amplia que minimice los errores humanos y sea capaz de clasificar gran variedad de fracturas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83161" y="6547132"/>
            <a:ext cx="2722103" cy="153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 lugar de estar integrado en un equipo de rayos X o tac determinado, puede ser utilizado para múltiples equipos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87985" y="6289957"/>
            <a:ext cx="2722103" cy="205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Puede ser utilizado para hospitales en países subdesarrollados en donde no haya radiólogos o haya pocos médicos para proporcionar un diagnóstico fiable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236567" y="3832246"/>
            <a:ext cx="11022733" cy="5758144"/>
          </a:xfrm>
          <a:custGeom>
            <a:avLst/>
            <a:gdLst/>
            <a:ahLst/>
            <a:cxnLst/>
            <a:rect r="r" b="b" t="t" l="l"/>
            <a:pathLst>
              <a:path h="5758144" w="11022733">
                <a:moveTo>
                  <a:pt x="0" y="0"/>
                </a:moveTo>
                <a:lnTo>
                  <a:pt x="11022733" y="0"/>
                </a:lnTo>
                <a:lnTo>
                  <a:pt x="11022733" y="5758144"/>
                </a:lnTo>
                <a:lnTo>
                  <a:pt x="0" y="575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 DEL MERCADO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8158" y="5343599"/>
            <a:ext cx="5858408" cy="235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3"/>
              </a:lnSpc>
            </a:pPr>
          </a:p>
          <a:p>
            <a:pPr algn="l" marL="566528" indent="-283264" lvl="1">
              <a:lnSpc>
                <a:spcPts val="3673"/>
              </a:lnSpc>
              <a:buFont typeface="Arial"/>
              <a:buChar char="•"/>
            </a:pPr>
            <a:r>
              <a:rPr lang="en-US" sz="26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Mercado global en 2023: 1.0B US$</a:t>
            </a:r>
          </a:p>
          <a:p>
            <a:pPr algn="l" marL="566528" indent="-283264" lvl="1">
              <a:lnSpc>
                <a:spcPts val="3673"/>
              </a:lnSpc>
              <a:buFont typeface="Arial"/>
              <a:buChar char="•"/>
            </a:pPr>
            <a:r>
              <a:rPr lang="en-US" sz="26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Crecimiento anual</a:t>
            </a:r>
            <a:r>
              <a:rPr lang="en-US" sz="26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35%</a:t>
            </a:r>
          </a:p>
          <a:p>
            <a:pPr algn="l" marL="566528" indent="-283264" lvl="1">
              <a:lnSpc>
                <a:spcPts val="3673"/>
              </a:lnSpc>
              <a:buFont typeface="Arial"/>
              <a:buChar char="•"/>
            </a:pPr>
            <a:r>
              <a:rPr lang="en-US" sz="2624" i="true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Key segment</a:t>
            </a:r>
            <a:r>
              <a:rPr lang="en-US" sz="26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IA en Imágenes Médicas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16248" y="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62431" t="-62431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55599" y="2891526"/>
            <a:ext cx="8863033" cy="3198377"/>
            <a:chOff x="0" y="0"/>
            <a:chExt cx="3025267" cy="10917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25267" cy="1091720"/>
            </a:xfrm>
            <a:custGeom>
              <a:avLst/>
              <a:gdLst/>
              <a:ahLst/>
              <a:cxnLst/>
              <a:rect r="r" b="b" t="t" l="l"/>
              <a:pathLst>
                <a:path h="1091720" w="3025267">
                  <a:moveTo>
                    <a:pt x="9609" y="0"/>
                  </a:moveTo>
                  <a:lnTo>
                    <a:pt x="3015659" y="0"/>
                  </a:lnTo>
                  <a:cubicBezTo>
                    <a:pt x="3018207" y="0"/>
                    <a:pt x="3020651" y="1012"/>
                    <a:pt x="3022453" y="2814"/>
                  </a:cubicBezTo>
                  <a:cubicBezTo>
                    <a:pt x="3024255" y="4616"/>
                    <a:pt x="3025267" y="7060"/>
                    <a:pt x="3025267" y="9609"/>
                  </a:cubicBezTo>
                  <a:lnTo>
                    <a:pt x="3025267" y="1082111"/>
                  </a:lnTo>
                  <a:cubicBezTo>
                    <a:pt x="3025267" y="1084659"/>
                    <a:pt x="3024255" y="1087103"/>
                    <a:pt x="3022453" y="1088905"/>
                  </a:cubicBezTo>
                  <a:cubicBezTo>
                    <a:pt x="3020651" y="1090707"/>
                    <a:pt x="3018207" y="1091720"/>
                    <a:pt x="3015659" y="1091720"/>
                  </a:cubicBezTo>
                  <a:lnTo>
                    <a:pt x="9609" y="1091720"/>
                  </a:lnTo>
                  <a:cubicBezTo>
                    <a:pt x="7060" y="1091720"/>
                    <a:pt x="4616" y="1090707"/>
                    <a:pt x="2814" y="1088905"/>
                  </a:cubicBezTo>
                  <a:cubicBezTo>
                    <a:pt x="1012" y="1087103"/>
                    <a:pt x="0" y="1084659"/>
                    <a:pt x="0" y="1082111"/>
                  </a:cubicBezTo>
                  <a:lnTo>
                    <a:pt x="0" y="9609"/>
                  </a:lnTo>
                  <a:cubicBezTo>
                    <a:pt x="0" y="7060"/>
                    <a:pt x="1012" y="4616"/>
                    <a:pt x="2814" y="2814"/>
                  </a:cubicBezTo>
                  <a:cubicBezTo>
                    <a:pt x="4616" y="1012"/>
                    <a:pt x="7060" y="0"/>
                    <a:pt x="9609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025267" cy="111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33106" y="2891526"/>
            <a:ext cx="3196128" cy="319612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86149" y="6616300"/>
            <a:ext cx="8419455" cy="3277790"/>
            <a:chOff x="0" y="0"/>
            <a:chExt cx="2873859" cy="11188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73858" cy="1118826"/>
            </a:xfrm>
            <a:custGeom>
              <a:avLst/>
              <a:gdLst/>
              <a:ahLst/>
              <a:cxnLst/>
              <a:rect r="r" b="b" t="t" l="l"/>
              <a:pathLst>
                <a:path h="1118826" w="2873858">
                  <a:moveTo>
                    <a:pt x="10115" y="0"/>
                  </a:moveTo>
                  <a:lnTo>
                    <a:pt x="2863744" y="0"/>
                  </a:lnTo>
                  <a:cubicBezTo>
                    <a:pt x="2869330" y="0"/>
                    <a:pt x="2873858" y="4529"/>
                    <a:pt x="2873858" y="10115"/>
                  </a:cubicBezTo>
                  <a:lnTo>
                    <a:pt x="2873858" y="1108711"/>
                  </a:lnTo>
                  <a:cubicBezTo>
                    <a:pt x="2873858" y="1114297"/>
                    <a:pt x="2869330" y="1118826"/>
                    <a:pt x="2863744" y="1118826"/>
                  </a:cubicBezTo>
                  <a:lnTo>
                    <a:pt x="10115" y="1118826"/>
                  </a:lnTo>
                  <a:cubicBezTo>
                    <a:pt x="4529" y="1118826"/>
                    <a:pt x="0" y="1114297"/>
                    <a:pt x="0" y="1108711"/>
                  </a:cubicBezTo>
                  <a:lnTo>
                    <a:pt x="0" y="10115"/>
                  </a:lnTo>
                  <a:cubicBezTo>
                    <a:pt x="0" y="4529"/>
                    <a:pt x="4529" y="0"/>
                    <a:pt x="1011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873859" cy="1137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347254" y="6616300"/>
            <a:ext cx="3277790" cy="327779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09214" y="3105665"/>
            <a:ext cx="7223892" cy="2770099"/>
          </a:xfrm>
          <a:custGeom>
            <a:avLst/>
            <a:gdLst/>
            <a:ahLst/>
            <a:cxnLst/>
            <a:rect r="r" b="b" t="t" l="l"/>
            <a:pathLst>
              <a:path h="2770099" w="7223892">
                <a:moveTo>
                  <a:pt x="0" y="0"/>
                </a:moveTo>
                <a:lnTo>
                  <a:pt x="7223892" y="0"/>
                </a:lnTo>
                <a:lnTo>
                  <a:pt x="7223892" y="2770099"/>
                </a:lnTo>
                <a:lnTo>
                  <a:pt x="0" y="2770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710413" y="6798191"/>
            <a:ext cx="6511747" cy="2914007"/>
          </a:xfrm>
          <a:custGeom>
            <a:avLst/>
            <a:gdLst/>
            <a:ahLst/>
            <a:cxnLst/>
            <a:rect r="r" b="b" t="t" l="l"/>
            <a:pathLst>
              <a:path h="2914007" w="6511747">
                <a:moveTo>
                  <a:pt x="0" y="0"/>
                </a:moveTo>
                <a:lnTo>
                  <a:pt x="6511747" y="0"/>
                </a:lnTo>
                <a:lnTo>
                  <a:pt x="6511747" y="2914007"/>
                </a:lnTo>
                <a:lnTo>
                  <a:pt x="0" y="2914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300775" y="1158585"/>
            <a:ext cx="7238899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STATE-OF-THE-ART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60919" y="3844925"/>
            <a:ext cx="254050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IBFDS: Intelligent bone fracture detection system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sz="2000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2017</a:t>
            </a: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82274" y="7373863"/>
            <a:ext cx="2807750" cy="198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Hybrid SFNet Model for Bone Fracture Detection and Classification Using ML/DL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sz="2199" i="true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2022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8171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 l="0" t="-8333" r="0" b="-8333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10800000">
            <a:off x="0" y="4219475"/>
            <a:ext cx="10995964" cy="6185230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62431" t="-62431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102910" y="3071495"/>
            <a:ext cx="3196128" cy="319612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59412" y="1922385"/>
            <a:ext cx="5283123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ADQUISICIÓN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3023" y="4174259"/>
            <a:ext cx="2555901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BoneFractureYolo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52981" y="3034549"/>
            <a:ext cx="3011091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Modelo CNN In-House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52981" y="3759085"/>
            <a:ext cx="300885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7 categorías posibles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52981" y="4483504"/>
            <a:ext cx="2552700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Labels específicos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95964" y="2049094"/>
            <a:ext cx="5283123" cy="61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10"/>
              </a:lnSpc>
              <a:spcBef>
                <a:spcPct val="0"/>
              </a:spcBef>
            </a:pPr>
            <a:r>
              <a:rPr lang="en-US" sz="3558" spc="12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Propiedades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52981" y="5208039"/>
            <a:ext cx="3501926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Sin suficiente rendimiento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52981" y="5825259"/>
            <a:ext cx="4226222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Quiebra por gastos asociados a entrenar de cero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995964" y="2941839"/>
            <a:ext cx="557530" cy="55753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995964" y="3666375"/>
            <a:ext cx="557530" cy="55753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995964" y="4390794"/>
            <a:ext cx="557530" cy="55753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995964" y="5115329"/>
            <a:ext cx="557530" cy="55753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995964" y="5844309"/>
            <a:ext cx="557530" cy="55753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41163" y="1817023"/>
            <a:ext cx="4595005" cy="3573491"/>
            <a:chOff x="0" y="0"/>
            <a:chExt cx="1210207" cy="941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0207" cy="941166"/>
            </a:xfrm>
            <a:custGeom>
              <a:avLst/>
              <a:gdLst/>
              <a:ahLst/>
              <a:cxnLst/>
              <a:rect r="r" b="b" t="t" l="l"/>
              <a:pathLst>
                <a:path h="941166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02918" y="1817023"/>
            <a:ext cx="4595005" cy="3573491"/>
            <a:chOff x="0" y="0"/>
            <a:chExt cx="1210207" cy="9411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0207" cy="941166"/>
            </a:xfrm>
            <a:custGeom>
              <a:avLst/>
              <a:gdLst/>
              <a:ahLst/>
              <a:cxnLst/>
              <a:rect r="r" b="b" t="t" l="l"/>
              <a:pathLst>
                <a:path h="941166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05646" y="6744645"/>
            <a:ext cx="2745392" cy="35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92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269850" y="1739966"/>
            <a:ext cx="4704223" cy="3650548"/>
            <a:chOff x="0" y="0"/>
            <a:chExt cx="1238972" cy="9614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8972" cy="961461"/>
            </a:xfrm>
            <a:custGeom>
              <a:avLst/>
              <a:gdLst/>
              <a:ahLst/>
              <a:cxnLst/>
              <a:rect r="r" b="b" t="t" l="l"/>
              <a:pathLst>
                <a:path h="961461" w="1238972">
                  <a:moveTo>
                    <a:pt x="32915" y="0"/>
                  </a:moveTo>
                  <a:lnTo>
                    <a:pt x="1206058" y="0"/>
                  </a:lnTo>
                  <a:cubicBezTo>
                    <a:pt x="1214787" y="0"/>
                    <a:pt x="1223159" y="3468"/>
                    <a:pt x="1229332" y="9641"/>
                  </a:cubicBezTo>
                  <a:cubicBezTo>
                    <a:pt x="1235505" y="15813"/>
                    <a:pt x="1238972" y="24185"/>
                    <a:pt x="1238972" y="32915"/>
                  </a:cubicBezTo>
                  <a:lnTo>
                    <a:pt x="1238972" y="928546"/>
                  </a:lnTo>
                  <a:cubicBezTo>
                    <a:pt x="1238972" y="937276"/>
                    <a:pt x="1235505" y="945648"/>
                    <a:pt x="1229332" y="951821"/>
                  </a:cubicBezTo>
                  <a:cubicBezTo>
                    <a:pt x="1223159" y="957993"/>
                    <a:pt x="1214787" y="961461"/>
                    <a:pt x="1206058" y="961461"/>
                  </a:cubicBezTo>
                  <a:lnTo>
                    <a:pt x="32915" y="961461"/>
                  </a:lnTo>
                  <a:cubicBezTo>
                    <a:pt x="24185" y="961461"/>
                    <a:pt x="15813" y="957993"/>
                    <a:pt x="9641" y="951821"/>
                  </a:cubicBezTo>
                  <a:cubicBezTo>
                    <a:pt x="3468" y="945648"/>
                    <a:pt x="0" y="937276"/>
                    <a:pt x="0" y="928546"/>
                  </a:cubicBezTo>
                  <a:lnTo>
                    <a:pt x="0" y="32915"/>
                  </a:lnTo>
                  <a:cubicBezTo>
                    <a:pt x="0" y="24185"/>
                    <a:pt x="3468" y="15813"/>
                    <a:pt x="9641" y="9641"/>
                  </a:cubicBezTo>
                  <a:cubicBezTo>
                    <a:pt x="15813" y="3468"/>
                    <a:pt x="24185" y="0"/>
                    <a:pt x="3291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238972" cy="980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5400000">
            <a:off x="7760240" y="1858823"/>
            <a:ext cx="2356851" cy="4095105"/>
          </a:xfrm>
          <a:custGeom>
            <a:avLst/>
            <a:gdLst/>
            <a:ahLst/>
            <a:cxnLst/>
            <a:rect r="r" b="b" t="t" l="l"/>
            <a:pathLst>
              <a:path h="4095105" w="2356851">
                <a:moveTo>
                  <a:pt x="0" y="0"/>
                </a:moveTo>
                <a:lnTo>
                  <a:pt x="2356852" y="0"/>
                </a:lnTo>
                <a:lnTo>
                  <a:pt x="2356852" y="4095105"/>
                </a:lnTo>
                <a:lnTo>
                  <a:pt x="0" y="4095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595" r="0" b="-2573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05398" y="2653416"/>
            <a:ext cx="3190714" cy="2505918"/>
          </a:xfrm>
          <a:custGeom>
            <a:avLst/>
            <a:gdLst/>
            <a:ahLst/>
            <a:cxnLst/>
            <a:rect r="r" b="b" t="t" l="l"/>
            <a:pathLst>
              <a:path h="2505918" w="3190714">
                <a:moveTo>
                  <a:pt x="0" y="0"/>
                </a:moveTo>
                <a:lnTo>
                  <a:pt x="3190715" y="0"/>
                </a:lnTo>
                <a:lnTo>
                  <a:pt x="3190715" y="2505918"/>
                </a:lnTo>
                <a:lnTo>
                  <a:pt x="0" y="250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99" r="0" b="-209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57415" y="2069617"/>
            <a:ext cx="2729094" cy="416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45"/>
              </a:lnSpc>
              <a:spcBef>
                <a:spcPct val="0"/>
              </a:spcBef>
            </a:pPr>
            <a:r>
              <a:rPr lang="en-US" b="true" sz="2496" spc="244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Fractura codo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39047" y="6522174"/>
            <a:ext cx="2886166" cy="38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146"/>
              </a:lnSpc>
              <a:spcBef>
                <a:spcPct val="0"/>
              </a:spcBef>
            </a:pPr>
            <a:r>
              <a:rPr lang="en-US" b="true" sz="2279" spc="223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Fractura dedos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684968" y="1492952"/>
            <a:ext cx="552609" cy="592816"/>
            <a:chOff x="0" y="0"/>
            <a:chExt cx="2127600" cy="2282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325212" y="1522636"/>
            <a:ext cx="552609" cy="592816"/>
            <a:chOff x="0" y="0"/>
            <a:chExt cx="2127600" cy="2282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119270" y="1522636"/>
            <a:ext cx="552609" cy="592816"/>
            <a:chOff x="0" y="0"/>
            <a:chExt cx="2127600" cy="2282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69850" y="6047739"/>
            <a:ext cx="4704223" cy="3650548"/>
            <a:chOff x="0" y="0"/>
            <a:chExt cx="1238972" cy="96146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8972" cy="961461"/>
            </a:xfrm>
            <a:custGeom>
              <a:avLst/>
              <a:gdLst/>
              <a:ahLst/>
              <a:cxnLst/>
              <a:rect r="r" b="b" t="t" l="l"/>
              <a:pathLst>
                <a:path h="961461" w="1238972">
                  <a:moveTo>
                    <a:pt x="32915" y="0"/>
                  </a:moveTo>
                  <a:lnTo>
                    <a:pt x="1206058" y="0"/>
                  </a:lnTo>
                  <a:cubicBezTo>
                    <a:pt x="1214787" y="0"/>
                    <a:pt x="1223159" y="3468"/>
                    <a:pt x="1229332" y="9641"/>
                  </a:cubicBezTo>
                  <a:cubicBezTo>
                    <a:pt x="1235505" y="15813"/>
                    <a:pt x="1238972" y="24185"/>
                    <a:pt x="1238972" y="32915"/>
                  </a:cubicBezTo>
                  <a:lnTo>
                    <a:pt x="1238972" y="928546"/>
                  </a:lnTo>
                  <a:cubicBezTo>
                    <a:pt x="1238972" y="937276"/>
                    <a:pt x="1235505" y="945648"/>
                    <a:pt x="1229332" y="951821"/>
                  </a:cubicBezTo>
                  <a:cubicBezTo>
                    <a:pt x="1223159" y="957993"/>
                    <a:pt x="1214787" y="961461"/>
                    <a:pt x="1206058" y="961461"/>
                  </a:cubicBezTo>
                  <a:lnTo>
                    <a:pt x="32915" y="961461"/>
                  </a:lnTo>
                  <a:cubicBezTo>
                    <a:pt x="24185" y="961461"/>
                    <a:pt x="15813" y="957993"/>
                    <a:pt x="9641" y="951821"/>
                  </a:cubicBezTo>
                  <a:cubicBezTo>
                    <a:pt x="3468" y="945648"/>
                    <a:pt x="0" y="937276"/>
                    <a:pt x="0" y="928546"/>
                  </a:cubicBezTo>
                  <a:lnTo>
                    <a:pt x="0" y="32915"/>
                  </a:lnTo>
                  <a:cubicBezTo>
                    <a:pt x="0" y="24185"/>
                    <a:pt x="3468" y="15813"/>
                    <a:pt x="9641" y="9641"/>
                  </a:cubicBezTo>
                  <a:cubicBezTo>
                    <a:pt x="15813" y="3468"/>
                    <a:pt x="24185" y="0"/>
                    <a:pt x="3291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1238972" cy="980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586554" y="6047739"/>
            <a:ext cx="4704223" cy="3650548"/>
            <a:chOff x="0" y="0"/>
            <a:chExt cx="1238972" cy="96146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38972" cy="961461"/>
            </a:xfrm>
            <a:custGeom>
              <a:avLst/>
              <a:gdLst/>
              <a:ahLst/>
              <a:cxnLst/>
              <a:rect r="r" b="b" t="t" l="l"/>
              <a:pathLst>
                <a:path h="961461" w="1238972">
                  <a:moveTo>
                    <a:pt x="32915" y="0"/>
                  </a:moveTo>
                  <a:lnTo>
                    <a:pt x="1206058" y="0"/>
                  </a:lnTo>
                  <a:cubicBezTo>
                    <a:pt x="1214787" y="0"/>
                    <a:pt x="1223159" y="3468"/>
                    <a:pt x="1229332" y="9641"/>
                  </a:cubicBezTo>
                  <a:cubicBezTo>
                    <a:pt x="1235505" y="15813"/>
                    <a:pt x="1238972" y="24185"/>
                    <a:pt x="1238972" y="32915"/>
                  </a:cubicBezTo>
                  <a:lnTo>
                    <a:pt x="1238972" y="928546"/>
                  </a:lnTo>
                  <a:cubicBezTo>
                    <a:pt x="1238972" y="937276"/>
                    <a:pt x="1235505" y="945648"/>
                    <a:pt x="1229332" y="951821"/>
                  </a:cubicBezTo>
                  <a:cubicBezTo>
                    <a:pt x="1223159" y="957993"/>
                    <a:pt x="1214787" y="961461"/>
                    <a:pt x="1206058" y="961461"/>
                  </a:cubicBezTo>
                  <a:lnTo>
                    <a:pt x="32915" y="961461"/>
                  </a:lnTo>
                  <a:cubicBezTo>
                    <a:pt x="24185" y="961461"/>
                    <a:pt x="15813" y="957993"/>
                    <a:pt x="9641" y="951821"/>
                  </a:cubicBezTo>
                  <a:cubicBezTo>
                    <a:pt x="3468" y="945648"/>
                    <a:pt x="0" y="937276"/>
                    <a:pt x="0" y="928546"/>
                  </a:cubicBezTo>
                  <a:lnTo>
                    <a:pt x="0" y="32915"/>
                  </a:lnTo>
                  <a:cubicBezTo>
                    <a:pt x="0" y="24185"/>
                    <a:pt x="3468" y="15813"/>
                    <a:pt x="9641" y="9641"/>
                  </a:cubicBezTo>
                  <a:cubicBezTo>
                    <a:pt x="15813" y="3468"/>
                    <a:pt x="24185" y="0"/>
                    <a:pt x="3291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1238972" cy="980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7191566" y="7012408"/>
            <a:ext cx="3589639" cy="2233388"/>
          </a:xfrm>
          <a:custGeom>
            <a:avLst/>
            <a:gdLst/>
            <a:ahLst/>
            <a:cxnLst/>
            <a:rect r="r" b="b" t="t" l="l"/>
            <a:pathLst>
              <a:path h="2233388" w="3589639">
                <a:moveTo>
                  <a:pt x="0" y="0"/>
                </a:moveTo>
                <a:lnTo>
                  <a:pt x="3589639" y="0"/>
                </a:lnTo>
                <a:lnTo>
                  <a:pt x="3589639" y="2233388"/>
                </a:lnTo>
                <a:lnTo>
                  <a:pt x="0" y="2233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97" t="-29944" r="0" b="-10203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223427" y="6296522"/>
            <a:ext cx="3317406" cy="40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36"/>
              </a:lnSpc>
              <a:spcBef>
                <a:spcPct val="0"/>
              </a:spcBef>
            </a:pPr>
            <a:r>
              <a:rPr lang="en-US" b="true" sz="2417" spc="236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Fractura hombro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1966063" y="6047739"/>
            <a:ext cx="4704223" cy="3650548"/>
            <a:chOff x="0" y="0"/>
            <a:chExt cx="1238972" cy="96146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38972" cy="961461"/>
            </a:xfrm>
            <a:custGeom>
              <a:avLst/>
              <a:gdLst/>
              <a:ahLst/>
              <a:cxnLst/>
              <a:rect r="r" b="b" t="t" l="l"/>
              <a:pathLst>
                <a:path h="961461" w="1238972">
                  <a:moveTo>
                    <a:pt x="32915" y="0"/>
                  </a:moveTo>
                  <a:lnTo>
                    <a:pt x="1206058" y="0"/>
                  </a:lnTo>
                  <a:cubicBezTo>
                    <a:pt x="1214787" y="0"/>
                    <a:pt x="1223159" y="3468"/>
                    <a:pt x="1229332" y="9641"/>
                  </a:cubicBezTo>
                  <a:cubicBezTo>
                    <a:pt x="1235505" y="15813"/>
                    <a:pt x="1238972" y="24185"/>
                    <a:pt x="1238972" y="32915"/>
                  </a:cubicBezTo>
                  <a:lnTo>
                    <a:pt x="1238972" y="928546"/>
                  </a:lnTo>
                  <a:cubicBezTo>
                    <a:pt x="1238972" y="937276"/>
                    <a:pt x="1235505" y="945648"/>
                    <a:pt x="1229332" y="951821"/>
                  </a:cubicBezTo>
                  <a:cubicBezTo>
                    <a:pt x="1223159" y="957993"/>
                    <a:pt x="1214787" y="961461"/>
                    <a:pt x="1206058" y="961461"/>
                  </a:cubicBezTo>
                  <a:lnTo>
                    <a:pt x="32915" y="961461"/>
                  </a:lnTo>
                  <a:cubicBezTo>
                    <a:pt x="24185" y="961461"/>
                    <a:pt x="15813" y="957993"/>
                    <a:pt x="9641" y="951821"/>
                  </a:cubicBezTo>
                  <a:cubicBezTo>
                    <a:pt x="3468" y="945648"/>
                    <a:pt x="0" y="937276"/>
                    <a:pt x="0" y="928546"/>
                  </a:cubicBezTo>
                  <a:lnTo>
                    <a:pt x="0" y="32915"/>
                  </a:lnTo>
                  <a:cubicBezTo>
                    <a:pt x="0" y="24185"/>
                    <a:pt x="3468" y="15813"/>
                    <a:pt x="9641" y="9641"/>
                  </a:cubicBezTo>
                  <a:cubicBezTo>
                    <a:pt x="15813" y="3468"/>
                    <a:pt x="24185" y="0"/>
                    <a:pt x="3291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1238972" cy="980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5400000">
            <a:off x="13143830" y="6334283"/>
            <a:ext cx="2348689" cy="3589639"/>
          </a:xfrm>
          <a:custGeom>
            <a:avLst/>
            <a:gdLst/>
            <a:ahLst/>
            <a:cxnLst/>
            <a:rect r="r" b="b" t="t" l="l"/>
            <a:pathLst>
              <a:path h="3589639" w="2348689">
                <a:moveTo>
                  <a:pt x="0" y="0"/>
                </a:moveTo>
                <a:lnTo>
                  <a:pt x="2348689" y="0"/>
                </a:lnTo>
                <a:lnTo>
                  <a:pt x="2348689" y="3589638"/>
                </a:lnTo>
                <a:lnTo>
                  <a:pt x="0" y="3589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2550975" y="6228417"/>
            <a:ext cx="3534398" cy="43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551"/>
              </a:lnSpc>
              <a:spcBef>
                <a:spcPct val="0"/>
              </a:spcBef>
            </a:pPr>
            <a:r>
              <a:rPr lang="en-US" b="true" sz="2573" spc="25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Fractura muñeca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433609" y="5751331"/>
            <a:ext cx="552609" cy="592816"/>
            <a:chOff x="0" y="0"/>
            <a:chExt cx="2127600" cy="2282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5052870" y="5751331"/>
            <a:ext cx="552609" cy="592816"/>
            <a:chOff x="0" y="0"/>
            <a:chExt cx="2127600" cy="2282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5809069" y="5697533"/>
            <a:ext cx="552609" cy="592816"/>
            <a:chOff x="0" y="0"/>
            <a:chExt cx="2127600" cy="2282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Freeform 45" id="45"/>
          <p:cNvSpPr/>
          <p:nvPr/>
        </p:nvSpPr>
        <p:spPr>
          <a:xfrm flipH="false" flipV="false" rot="0">
            <a:off x="2031346" y="6846243"/>
            <a:ext cx="3138820" cy="2565717"/>
          </a:xfrm>
          <a:custGeom>
            <a:avLst/>
            <a:gdLst/>
            <a:ahLst/>
            <a:cxnLst/>
            <a:rect r="r" b="b" t="t" l="l"/>
            <a:pathLst>
              <a:path h="2565717" w="3138820">
                <a:moveTo>
                  <a:pt x="0" y="0"/>
                </a:moveTo>
                <a:lnTo>
                  <a:pt x="3138820" y="0"/>
                </a:lnTo>
                <a:lnTo>
                  <a:pt x="3138820" y="2565718"/>
                </a:lnTo>
                <a:lnTo>
                  <a:pt x="0" y="2565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168" r="0" b="-11168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2675076" y="2603450"/>
            <a:ext cx="3286196" cy="2605851"/>
          </a:xfrm>
          <a:custGeom>
            <a:avLst/>
            <a:gdLst/>
            <a:ahLst/>
            <a:cxnLst/>
            <a:rect r="r" b="b" t="t" l="l"/>
            <a:pathLst>
              <a:path h="2605851" w="3286196">
                <a:moveTo>
                  <a:pt x="0" y="0"/>
                </a:moveTo>
                <a:lnTo>
                  <a:pt x="3286196" y="0"/>
                </a:lnTo>
                <a:lnTo>
                  <a:pt x="3286196" y="2605850"/>
                </a:lnTo>
                <a:lnTo>
                  <a:pt x="0" y="2605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4034970" y="594560"/>
            <a:ext cx="9902832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HUESOS A CLASIFICAR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382282" y="2148127"/>
            <a:ext cx="3112767" cy="43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40"/>
              </a:lnSpc>
              <a:spcBef>
                <a:spcPct val="0"/>
              </a:spcBef>
            </a:pPr>
            <a:r>
              <a:rPr lang="en-US" b="true" sz="2637" spc="258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Fractura dedos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428738" y="2067827"/>
            <a:ext cx="3778873" cy="41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61"/>
              </a:lnSpc>
              <a:spcBef>
                <a:spcPct val="0"/>
              </a:spcBef>
            </a:pPr>
            <a:r>
              <a:rPr lang="en-US" b="true" sz="2508" spc="245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Fractura antebrazo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980176" y="6242724"/>
            <a:ext cx="3283573" cy="41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61"/>
              </a:lnSpc>
              <a:spcBef>
                <a:spcPct val="0"/>
              </a:spcBef>
            </a:pPr>
            <a:r>
              <a:rPr lang="en-US" b="true" sz="2508" spc="245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Fractura húmero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263748" y="1603305"/>
            <a:ext cx="18454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506207" y="1630968"/>
            <a:ext cx="12084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871008" y="1603305"/>
            <a:ext cx="18052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232792" y="5861684"/>
            <a:ext cx="182761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616266" y="5863617"/>
            <a:ext cx="18201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993695" y="5807886"/>
            <a:ext cx="183356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DAGYcldKx9U</dc:identifier>
  <dcterms:modified xsi:type="dcterms:W3CDTF">2011-08-01T06:04:30Z</dcterms:modified>
  <cp:revision>1</cp:revision>
  <dc:title>project</dc:title>
</cp:coreProperties>
</file>